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11.jpg" ContentType="image/pn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9144000" cy="5143500" type="screen16x9"/>
  <p:notesSz cx="6858000" cy="9144000"/>
  <p:embeddedFontLst>
    <p:embeddedFont>
      <p:font typeface="Aptos Black" panose="020B0004020202020204" pitchFamily="34" charset="0"/>
      <p:bold r:id="rId14"/>
      <p:boldItalic r:id="rId15"/>
    </p:embeddedFont>
    <p:embeddedFont>
      <p:font typeface="Poppins" panose="00000500000000000000" pitchFamily="2" charset="0"/>
      <p:regular r:id="rId16"/>
      <p:bold r:id="rId17"/>
      <p:italic r:id="rId18"/>
      <p:boldItalic r:id="rId19"/>
    </p:embeddedFont>
    <p:embeddedFont>
      <p:font typeface="Poppins Medium" panose="000006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86536" autoAdjust="0"/>
  </p:normalViewPr>
  <p:slideViewPr>
    <p:cSldViewPr snapToGrid="0">
      <p:cViewPr varScale="1">
        <p:scale>
          <a:sx n="89" d="100"/>
          <a:sy n="89" d="100"/>
        </p:scale>
        <p:origin x="1243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e959b1680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e959b1680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74f40d41a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74f40d41a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74f40d41a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74f40d41a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959b1680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959b1680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751586bc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751586bc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e959b1680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e959b1680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51586bc1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51586bc1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51586bc1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51586bc1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51586bc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51586bc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959b1680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e959b1680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" y="0"/>
            <a:ext cx="91424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71050" y="2993250"/>
            <a:ext cx="8759700" cy="19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dk2"/>
                </a:solidFill>
              </a:rPr>
              <a:t>Team Name: Team </a:t>
            </a:r>
            <a:r>
              <a:rPr lang="en-GB" sz="1500" dirty="0" err="1">
                <a:solidFill>
                  <a:schemeClr val="dk2"/>
                </a:solidFill>
              </a:rPr>
              <a:t>Rollsroyce</a:t>
            </a:r>
            <a:endParaRPr sz="15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dk2"/>
                </a:solidFill>
              </a:rPr>
              <a:t>Name of College(s)/University(s): St Joseph’s College of Engineering</a:t>
            </a:r>
            <a:endParaRPr sz="15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dk2"/>
                </a:solidFill>
              </a:rPr>
              <a:t>Team Members Details:</a:t>
            </a:r>
            <a:endParaRPr sz="1500" dirty="0">
              <a:solidFill>
                <a:schemeClr val="dk2"/>
              </a:solidFill>
            </a:endParaRPr>
          </a:p>
          <a:p>
            <a:pPr marL="457200" indent="-323850">
              <a:buClr>
                <a:schemeClr val="dk2"/>
              </a:buClr>
              <a:buSzPts val="1500"/>
              <a:buFont typeface="Arial"/>
              <a:buAutoNum type="arabicPeriod"/>
            </a:pPr>
            <a:r>
              <a:rPr lang="en-GB" sz="1500" dirty="0">
                <a:solidFill>
                  <a:schemeClr val="dk2"/>
                </a:solidFill>
              </a:rPr>
              <a:t>Sam V George</a:t>
            </a:r>
          </a:p>
          <a:p>
            <a:pPr marL="457200" indent="-323850">
              <a:buClr>
                <a:schemeClr val="dk2"/>
              </a:buClr>
              <a:buSzPts val="1500"/>
              <a:buFont typeface="Arial"/>
              <a:buAutoNum type="arabicPeriod"/>
            </a:pPr>
            <a:r>
              <a:rPr lang="en-GB" sz="1500">
                <a:solidFill>
                  <a:schemeClr val="dk2"/>
                </a:solidFill>
              </a:rPr>
              <a:t>Mohammad P</a:t>
            </a:r>
            <a:endParaRPr sz="15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-GB" sz="1500" dirty="0">
                <a:solidFill>
                  <a:schemeClr val="dk2"/>
                </a:solidFill>
              </a:rPr>
              <a:t>Pugazhendhi S </a:t>
            </a:r>
            <a:endParaRPr sz="15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-GB" sz="1500" dirty="0">
                <a:solidFill>
                  <a:schemeClr val="dk2"/>
                </a:solidFill>
              </a:rPr>
              <a:t>Kaviarasi K</a:t>
            </a: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</a:pPr>
            <a:endParaRPr sz="15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" y="0"/>
            <a:ext cx="91424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74B6F2D-7F3C-7E8A-05C5-B61058F10578}"/>
              </a:ext>
            </a:extLst>
          </p:cNvPr>
          <p:cNvSpPr/>
          <p:nvPr/>
        </p:nvSpPr>
        <p:spPr>
          <a:xfrm>
            <a:off x="99044" y="3627040"/>
            <a:ext cx="8979318" cy="137582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</a:rPr>
              <a:t>Comparison</a:t>
            </a:r>
            <a:endParaRPr lang="en-US" u="sng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Previous Work: </a:t>
            </a:r>
            <a:r>
              <a:rPr lang="en-US" dirty="0"/>
              <a:t>These methods primarily addressed detecting the craters using DL strategies, which lacked the ability to classify the various craters on the surface of the Moon.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Advantage</a:t>
            </a:r>
            <a:r>
              <a:rPr lang="en-US" dirty="0">
                <a:solidFill>
                  <a:schemeClr val="tx1"/>
                </a:solidFill>
              </a:rPr>
              <a:t>: Unlike the previous work, which lacks in classifying the sizes according to its diameters this model classifies the craters as small, medium and large.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ACEDBE6-779D-7E68-BDFD-2B7D22530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28" y="772055"/>
            <a:ext cx="4932970" cy="27202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F40117-7211-9D12-52D9-B2E29E07C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553" y="811475"/>
            <a:ext cx="2809598" cy="263188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" y="0"/>
            <a:ext cx="91424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" y="-33975"/>
            <a:ext cx="91424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1197" y="1009237"/>
            <a:ext cx="8894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Detailed solution and Approach </a:t>
            </a:r>
            <a:endParaRPr sz="18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569420-4316-1A92-5BEE-9E1B84977694}"/>
              </a:ext>
            </a:extLst>
          </p:cNvPr>
          <p:cNvSpPr txBox="1"/>
          <p:nvPr/>
        </p:nvSpPr>
        <p:spPr>
          <a:xfrm>
            <a:off x="84139" y="1434274"/>
            <a:ext cx="4654660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>
              <a:latin typeface="Aptos" panose="020B00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1600" dirty="0">
                <a:latin typeface="Aptos" panose="020B0004020202020204" pitchFamily="34" charset="0"/>
              </a:rPr>
              <a:t>Our project proposes advanced geospatial analysis and Deep Learning to detect and analyze lunar craters.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1600" dirty="0">
                <a:latin typeface="Aptos" panose="020B0004020202020204" pitchFamily="34" charset="0"/>
              </a:rPr>
              <a:t>Using high-resolution OHRC images from Chandrayaan-2, we employ annotating / QGIS tools for georeferencing and annotation to enable accurate predictions.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1600" dirty="0">
                <a:latin typeface="Aptos" panose="020B0004020202020204" pitchFamily="34" charset="0"/>
              </a:rPr>
              <a:t>This results in a more accurate and comprehensive analysis of lunar craters.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12" name="Picture 11" descr="A diagram of a moon">
            <a:extLst>
              <a:ext uri="{FF2B5EF4-FFF2-40B4-BE49-F238E27FC236}">
                <a16:creationId xmlns:a16="http://schemas.microsoft.com/office/drawing/2014/main" id="{32AF7420-73C7-34C5-E758-D54587439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741" y="1599651"/>
            <a:ext cx="4271407" cy="30023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B5C228-3B0D-F8D2-F58E-560D79E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D53025-31C7-5CD4-8A89-09A54493A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" y="0"/>
            <a:ext cx="91424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702245" y="667689"/>
            <a:ext cx="3397316" cy="40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Tools and Technology Used </a:t>
            </a:r>
            <a:endParaRPr sz="18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A62BA-4EA7-5FCA-6A65-8D786DE654AB}"/>
              </a:ext>
            </a:extLst>
          </p:cNvPr>
          <p:cNvSpPr txBox="1"/>
          <p:nvPr/>
        </p:nvSpPr>
        <p:spPr>
          <a:xfrm>
            <a:off x="72908" y="1260237"/>
            <a:ext cx="8520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IN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75EA973-4107-820B-F23B-AA3E871B7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004" y="942894"/>
            <a:ext cx="5008048" cy="38165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9B44DE-66E4-A65B-72F9-661207A8520C}"/>
              </a:ext>
            </a:extLst>
          </p:cNvPr>
          <p:cNvSpPr txBox="1"/>
          <p:nvPr/>
        </p:nvSpPr>
        <p:spPr>
          <a:xfrm>
            <a:off x="72908" y="1100929"/>
            <a:ext cx="4331675" cy="4626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Tools used for :</a:t>
            </a:r>
          </a:p>
          <a:p>
            <a:r>
              <a:rPr lang="en-US" sz="1800" b="1" u="sng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Preparation</a:t>
            </a:r>
          </a:p>
          <a:p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QGIS and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Roboflow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annotator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 b="1" u="sng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Modelling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Programing language used is Python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Libraries used are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Pytorch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Tensorflow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eras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Numpy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Pandas, Open-CV .</a:t>
            </a:r>
          </a:p>
          <a:p>
            <a:r>
              <a:rPr lang="en-US" sz="1800" b="1" u="sng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</a:t>
            </a:r>
            <a:r>
              <a:rPr lang="en-US" sz="1800" b="1" u="sng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rontend(graphical user interface):</a:t>
            </a:r>
          </a:p>
          <a:p>
            <a:pPr marL="285750" indent="-285750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HTML</a:t>
            </a:r>
          </a:p>
          <a:p>
            <a:pPr marL="285750" indent="-285750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sz="16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CSS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sz="16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avaScript </a:t>
            </a:r>
          </a:p>
          <a:p>
            <a:pPr marL="285750" indent="-285750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sz="16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lask(</a:t>
            </a:r>
            <a:r>
              <a:rPr lang="en-US" sz="16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ython)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sz="1800" kern="100" dirty="0">
              <a:effectLst/>
              <a:highlight>
                <a:srgbClr val="C0C0C0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" y="0"/>
            <a:ext cx="91424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11C32F-31C1-2198-4D9C-0962222A96E1}"/>
              </a:ext>
            </a:extLst>
          </p:cNvPr>
          <p:cNvSpPr txBox="1"/>
          <p:nvPr/>
        </p:nvSpPr>
        <p:spPr>
          <a:xfrm>
            <a:off x="236220" y="753348"/>
            <a:ext cx="8520600" cy="323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1.How different is it from any of the other existing ideas?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The existing methods solely address detecting the craters using DL strategies, which lack the ability to classify the various craters on the surface of the Moon</a:t>
            </a:r>
            <a:endParaRPr lang="en-I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2.How will it be able to solve the problem?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The DL model will demonstrate strong transferability and generalization capabilities, allowing it to be applied effectively to detect small, medium and large craters on the celestial body of the Moon.</a:t>
            </a:r>
            <a:endParaRPr lang="en-I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3.USP of the proposed solution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  </a:t>
            </a:r>
            <a:r>
              <a:rPr lang="en-IN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unique selling points (USPs</a:t>
            </a:r>
            <a:r>
              <a:rPr lang="en-IN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of the proposed dl model solutions are: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IN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EE7DF9-FCE6-FF07-97F2-8CCD888E41C8}"/>
              </a:ext>
            </a:extLst>
          </p:cNvPr>
          <p:cNvSpPr txBox="1"/>
          <p:nvPr/>
        </p:nvSpPr>
        <p:spPr>
          <a:xfrm>
            <a:off x="811850" y="3288073"/>
            <a:ext cx="8138160" cy="2434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Small Crater Detection</a:t>
            </a:r>
            <a:r>
              <a:rPr lang="en-IN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It excels at identifying small craters, crucial for understanding celestial body dynamics.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Generalization and Transferability</a:t>
            </a:r>
            <a:r>
              <a:rPr lang="en-IN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Applicable to various planetary surfaces and illumination conditions.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Robustness to Illumination Variations</a:t>
            </a:r>
            <a:r>
              <a:rPr lang="en-IN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Designed to handle complex extraterrestrial environments.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These features make our proposed model a powerful tool for lunar exploration.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IN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" y="0"/>
            <a:ext cx="91424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9;p17">
            <a:extLst>
              <a:ext uri="{FF2B5EF4-FFF2-40B4-BE49-F238E27FC236}">
                <a16:creationId xmlns:a16="http://schemas.microsoft.com/office/drawing/2014/main" id="{F6F9BDD8-C76D-3AC1-5377-BE89EFEF2FAC}"/>
              </a:ext>
            </a:extLst>
          </p:cNvPr>
          <p:cNvSpPr txBox="1"/>
          <p:nvPr/>
        </p:nvSpPr>
        <p:spPr>
          <a:xfrm>
            <a:off x="-719" y="582100"/>
            <a:ext cx="446298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Proposed architecture/user diagram</a:t>
            </a:r>
            <a:endParaRPr sz="18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" name="Picture 8" descr="A diagram of data processing&#10;&#10;Description automatically generated">
            <a:extLst>
              <a:ext uri="{FF2B5EF4-FFF2-40B4-BE49-F238E27FC236}">
                <a16:creationId xmlns:a16="http://schemas.microsoft.com/office/drawing/2014/main" id="{C58583A7-CCDA-6D85-8862-A124D3DCF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049" y="1065809"/>
            <a:ext cx="7606228" cy="38233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" y="0"/>
            <a:ext cx="91424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49398" y="574625"/>
            <a:ext cx="8845200" cy="40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61616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List of features offered by the solution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5E5EBE-6C88-BA10-E8C0-E20C82B75E01}"/>
              </a:ext>
            </a:extLst>
          </p:cNvPr>
          <p:cNvSpPr txBox="1"/>
          <p:nvPr/>
        </p:nvSpPr>
        <p:spPr>
          <a:xfrm>
            <a:off x="311700" y="983295"/>
            <a:ext cx="852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Black" panose="020F0502020204030204" pitchFamily="34" charset="0"/>
              </a:rPr>
              <a:t>Strong transferability and generalization abilities of the DL model will enable its successful application in the detection of tiny, medium, and big craters on the Moon's celestial body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IN" dirty="0"/>
          </a:p>
        </p:txBody>
      </p:sp>
      <p:pic>
        <p:nvPicPr>
          <p:cNvPr id="13" name="Picture 12" descr="A comparison of the moon's moon surface">
            <a:extLst>
              <a:ext uri="{FF2B5EF4-FFF2-40B4-BE49-F238E27FC236}">
                <a16:creationId xmlns:a16="http://schemas.microsoft.com/office/drawing/2014/main" id="{67E852C0-CBDC-D16C-021F-0C98E966F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462750"/>
            <a:ext cx="7444740" cy="35949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" y="0"/>
            <a:ext cx="91424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134400" y="806350"/>
            <a:ext cx="8845200" cy="42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61616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Process flow diagram or Use-case diagram</a:t>
            </a:r>
            <a:endParaRPr sz="1800" dirty="0">
              <a:solidFill>
                <a:srgbClr val="61616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" name="Picture 2" descr="A diagram of a data processing process">
            <a:extLst>
              <a:ext uri="{FF2B5EF4-FFF2-40B4-BE49-F238E27FC236}">
                <a16:creationId xmlns:a16="http://schemas.microsoft.com/office/drawing/2014/main" id="{CB27C200-736C-83C1-8BC4-085E53F70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00" y="1215688"/>
            <a:ext cx="8815200" cy="37196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" y="0"/>
            <a:ext cx="91424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134400" y="806350"/>
            <a:ext cx="8845200" cy="45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rgbClr val="61616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Wireframes/Mock diagrams of the proposed solution </a:t>
            </a: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07DA6A-8EAA-0959-5FCF-399D1A64F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" y="1257300"/>
            <a:ext cx="7886700" cy="37431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" y="0"/>
            <a:ext cx="91424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134400" y="806350"/>
            <a:ext cx="88452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Solution Brief (Overall)</a:t>
            </a: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DF1339-2858-6E22-D1E4-937C274B864C}"/>
              </a:ext>
            </a:extLst>
          </p:cNvPr>
          <p:cNvSpPr/>
          <p:nvPr/>
        </p:nvSpPr>
        <p:spPr>
          <a:xfrm>
            <a:off x="3433902" y="1453391"/>
            <a:ext cx="2621478" cy="12479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High-resolution </a:t>
            </a:r>
            <a:r>
              <a:rPr lang="en-US" b="1" dirty="0">
                <a:solidFill>
                  <a:schemeClr val="tx1"/>
                </a:solidFill>
              </a:rPr>
              <a:t>OHRC images</a:t>
            </a:r>
            <a:r>
              <a:rPr lang="en-US" dirty="0">
                <a:solidFill>
                  <a:schemeClr val="tx1"/>
                </a:solidFill>
              </a:rPr>
              <a:t> from the Chandrayaan-2 mission.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1EC9DF-0042-C106-5C74-FF22FD6DEDA1}"/>
              </a:ext>
            </a:extLst>
          </p:cNvPr>
          <p:cNvSpPr/>
          <p:nvPr/>
        </p:nvSpPr>
        <p:spPr>
          <a:xfrm>
            <a:off x="6422519" y="2983136"/>
            <a:ext cx="2507846" cy="15857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Select </a:t>
            </a:r>
            <a:r>
              <a:rPr lang="en-US" b="1" dirty="0">
                <a:solidFill>
                  <a:schemeClr val="tx1"/>
                </a:solidFill>
              </a:rPr>
              <a:t>areas of interest (AOI)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Annotate features.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Train models for accurate </a:t>
            </a:r>
            <a:r>
              <a:rPr lang="en-US" b="1" dirty="0">
                <a:solidFill>
                  <a:schemeClr val="tx1"/>
                </a:solidFill>
              </a:rPr>
              <a:t>predictions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3B96CB-C5FD-7E87-B6D6-E2B124C5AAE7}"/>
              </a:ext>
            </a:extLst>
          </p:cNvPr>
          <p:cNvSpPr/>
          <p:nvPr/>
        </p:nvSpPr>
        <p:spPr>
          <a:xfrm>
            <a:off x="6384393" y="1458124"/>
            <a:ext cx="2521557" cy="124790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chemeClr val="tx1"/>
                </a:solidFill>
              </a:rPr>
              <a:t>Roboflow</a:t>
            </a:r>
            <a:r>
              <a:rPr lang="en-US" dirty="0">
                <a:solidFill>
                  <a:schemeClr val="tx1"/>
                </a:solidFill>
              </a:rPr>
              <a:t> for </a:t>
            </a:r>
            <a:r>
              <a:rPr lang="en-US" b="1" dirty="0">
                <a:solidFill>
                  <a:schemeClr val="tx1"/>
                </a:solidFill>
              </a:rPr>
              <a:t>annotation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b="1" dirty="0">
                <a:solidFill>
                  <a:schemeClr val="tx1"/>
                </a:solidFill>
              </a:rPr>
              <a:t>segmentation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QGIS</a:t>
            </a:r>
            <a:r>
              <a:rPr lang="en-US" dirty="0">
                <a:solidFill>
                  <a:schemeClr val="tx1"/>
                </a:solidFill>
              </a:rPr>
              <a:t> for </a:t>
            </a:r>
            <a:r>
              <a:rPr lang="en-US" b="1" dirty="0">
                <a:solidFill>
                  <a:schemeClr val="tx1"/>
                </a:solidFill>
              </a:rPr>
              <a:t>georeferencing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Open-CV</a:t>
            </a:r>
            <a:r>
              <a:rPr lang="en-US" dirty="0">
                <a:solidFill>
                  <a:schemeClr val="tx1"/>
                </a:solidFill>
              </a:rPr>
              <a:t> for image-processing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A0A4A16-681A-E8EC-A61D-03F559487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65" y="1397397"/>
            <a:ext cx="2650579" cy="15857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9381D7-8558-EC0E-C7BA-0798C629B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26" y="3380513"/>
            <a:ext cx="1411708" cy="131796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8BD89CE-065D-B48A-416C-134976E374DC}"/>
              </a:ext>
            </a:extLst>
          </p:cNvPr>
          <p:cNvSpPr/>
          <p:nvPr/>
        </p:nvSpPr>
        <p:spPr>
          <a:xfrm>
            <a:off x="3420375" y="2983136"/>
            <a:ext cx="2635005" cy="15857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Detect and analyze </a:t>
            </a:r>
            <a:r>
              <a:rPr lang="en-US" b="1" dirty="0">
                <a:solidFill>
                  <a:schemeClr val="tx1"/>
                </a:solidFill>
              </a:rPr>
              <a:t>craters</a:t>
            </a:r>
            <a:r>
              <a:rPr lang="en-US" dirty="0">
                <a:solidFill>
                  <a:schemeClr val="tx1"/>
                </a:solidFill>
              </a:rPr>
              <a:t> on the lunar surface using deep learning techniques.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Classify them as small, medium and large according to their diameters.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8A7BAF-AEA2-0364-3926-BF2D18AA5183}"/>
              </a:ext>
            </a:extLst>
          </p:cNvPr>
          <p:cNvCxnSpPr/>
          <p:nvPr/>
        </p:nvCxnSpPr>
        <p:spPr>
          <a:xfrm>
            <a:off x="3278459" y="1100254"/>
            <a:ext cx="0" cy="36799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7824DC5-5830-DDA3-2CF6-D5CA15F3EF49}"/>
              </a:ext>
            </a:extLst>
          </p:cNvPr>
          <p:cNvCxnSpPr/>
          <p:nvPr/>
        </p:nvCxnSpPr>
        <p:spPr>
          <a:xfrm>
            <a:off x="9043640" y="1100254"/>
            <a:ext cx="0" cy="36799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E7F7EB0-05E2-D2B2-6C5C-81036191C0DB}"/>
              </a:ext>
            </a:extLst>
          </p:cNvPr>
          <p:cNvCxnSpPr>
            <a:cxnSpLocks/>
          </p:cNvCxnSpPr>
          <p:nvPr/>
        </p:nvCxnSpPr>
        <p:spPr>
          <a:xfrm>
            <a:off x="3278459" y="1100254"/>
            <a:ext cx="57651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926A326-A2A4-87FB-DAC6-0DDF98E2C351}"/>
              </a:ext>
            </a:extLst>
          </p:cNvPr>
          <p:cNvCxnSpPr>
            <a:cxnSpLocks/>
          </p:cNvCxnSpPr>
          <p:nvPr/>
        </p:nvCxnSpPr>
        <p:spPr>
          <a:xfrm>
            <a:off x="3274760" y="4769005"/>
            <a:ext cx="5768880" cy="1115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8F2B64D-5774-195D-DCFF-573054ABD39B}"/>
              </a:ext>
            </a:extLst>
          </p:cNvPr>
          <p:cNvSpPr txBox="1"/>
          <p:nvPr/>
        </p:nvSpPr>
        <p:spPr>
          <a:xfrm>
            <a:off x="3484575" y="1141611"/>
            <a:ext cx="14013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002060"/>
                </a:solidFill>
              </a:rPr>
              <a:t>Data Source</a:t>
            </a:r>
            <a:r>
              <a:rPr lang="en-US" u="sng" dirty="0">
                <a:solidFill>
                  <a:srgbClr val="002060"/>
                </a:solidFill>
              </a:rPr>
              <a:t>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479506-32CC-4863-C034-3945EA7B447C}"/>
              </a:ext>
            </a:extLst>
          </p:cNvPr>
          <p:cNvSpPr txBox="1"/>
          <p:nvPr/>
        </p:nvSpPr>
        <p:spPr>
          <a:xfrm>
            <a:off x="6422519" y="1148603"/>
            <a:ext cx="12425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002060"/>
                </a:solidFill>
              </a:rPr>
              <a:t>Tools Used</a:t>
            </a:r>
            <a:r>
              <a:rPr lang="en-US" u="sng" dirty="0">
                <a:solidFill>
                  <a:srgbClr val="002060"/>
                </a:solidFill>
              </a:rPr>
              <a:t>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E3631D-BDF0-423C-C2B3-7E9B4ABEB732}"/>
              </a:ext>
            </a:extLst>
          </p:cNvPr>
          <p:cNvSpPr txBox="1"/>
          <p:nvPr/>
        </p:nvSpPr>
        <p:spPr>
          <a:xfrm>
            <a:off x="6422519" y="2698211"/>
            <a:ext cx="1078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002060"/>
                </a:solidFill>
              </a:rPr>
              <a:t>Workflow</a:t>
            </a:r>
            <a:r>
              <a:rPr lang="en-US" u="sng" dirty="0">
                <a:solidFill>
                  <a:srgbClr val="002060"/>
                </a:solidFill>
              </a:rPr>
              <a:t>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CE5596-37F4-33E1-2C70-67B57B309553}"/>
              </a:ext>
            </a:extLst>
          </p:cNvPr>
          <p:cNvSpPr txBox="1"/>
          <p:nvPr/>
        </p:nvSpPr>
        <p:spPr>
          <a:xfrm>
            <a:off x="3443385" y="2680825"/>
            <a:ext cx="1078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002060"/>
                </a:solidFill>
              </a:rPr>
              <a:t>Objective</a:t>
            </a:r>
            <a:r>
              <a:rPr lang="en-US" u="sng" dirty="0">
                <a:solidFill>
                  <a:srgbClr val="002060"/>
                </a:solidFill>
              </a:rPr>
              <a:t>: </a:t>
            </a:r>
            <a:endParaRPr lang="en-IN" u="sng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29E06F0-5E4C-A57B-A842-43FDD9C4C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901" y="3344826"/>
            <a:ext cx="1389335" cy="13893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507</Words>
  <Application>Microsoft Office PowerPoint</Application>
  <PresentationFormat>On-screen Show (16:9)</PresentationFormat>
  <Paragraphs>63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Wingdings</vt:lpstr>
      <vt:lpstr>Poppins Medium</vt:lpstr>
      <vt:lpstr>Arial</vt:lpstr>
      <vt:lpstr>Poppins</vt:lpstr>
      <vt:lpstr>Aptos Black</vt:lpstr>
      <vt:lpstr>Aptos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SURENDHAN</dc:creator>
  <cp:lastModifiedBy>PUGAZHENDHI S</cp:lastModifiedBy>
  <cp:revision>8</cp:revision>
  <dcterms:modified xsi:type="dcterms:W3CDTF">2024-08-20T07:17:21Z</dcterms:modified>
</cp:coreProperties>
</file>